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377" r:id="rId3"/>
    <p:sldId id="378" r:id="rId4"/>
    <p:sldId id="398" r:id="rId5"/>
    <p:sldId id="381" r:id="rId6"/>
    <p:sldId id="379" r:id="rId7"/>
    <p:sldId id="373" r:id="rId8"/>
    <p:sldId id="383" r:id="rId9"/>
    <p:sldId id="387" r:id="rId10"/>
    <p:sldId id="380" r:id="rId11"/>
    <p:sldId id="376" r:id="rId12"/>
    <p:sldId id="382" r:id="rId13"/>
    <p:sldId id="372" r:id="rId14"/>
    <p:sldId id="384" r:id="rId15"/>
    <p:sldId id="399" r:id="rId16"/>
    <p:sldId id="386" r:id="rId17"/>
    <p:sldId id="385" r:id="rId18"/>
    <p:sldId id="388" r:id="rId19"/>
    <p:sldId id="389" r:id="rId20"/>
    <p:sldId id="390" r:id="rId21"/>
    <p:sldId id="393" r:id="rId22"/>
    <p:sldId id="391" r:id="rId23"/>
    <p:sldId id="392" r:id="rId24"/>
    <p:sldId id="394" r:id="rId25"/>
    <p:sldId id="396" r:id="rId26"/>
    <p:sldId id="395" r:id="rId27"/>
    <p:sldId id="397" r:id="rId28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2FE1904D-0152-4EAB-8CD9-58A43D553B3E}">
          <p14:sldIdLst>
            <p14:sldId id="256"/>
            <p14:sldId id="377"/>
            <p14:sldId id="378"/>
            <p14:sldId id="398"/>
            <p14:sldId id="381"/>
            <p14:sldId id="379"/>
            <p14:sldId id="373"/>
            <p14:sldId id="383"/>
            <p14:sldId id="387"/>
            <p14:sldId id="380"/>
            <p14:sldId id="376"/>
            <p14:sldId id="382"/>
            <p14:sldId id="372"/>
            <p14:sldId id="384"/>
            <p14:sldId id="399"/>
            <p14:sldId id="386"/>
            <p14:sldId id="385"/>
            <p14:sldId id="388"/>
            <p14:sldId id="389"/>
            <p14:sldId id="390"/>
            <p14:sldId id="393"/>
            <p14:sldId id="391"/>
            <p14:sldId id="392"/>
            <p14:sldId id="394"/>
            <p14:sldId id="396"/>
            <p14:sldId id="395"/>
            <p14:sldId id="3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quartemont" initials="nq" lastIdx="1" clrIdx="0">
    <p:extLst>
      <p:ext uri="{19B8F6BF-5375-455C-9EA6-DF929625EA0E}">
        <p15:presenceInfo xmlns:p15="http://schemas.microsoft.com/office/powerpoint/2012/main" userId="3f4d74a2d96809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FF"/>
    <a:srgbClr val="000066"/>
    <a:srgbClr val="7878CE"/>
    <a:srgbClr val="4444BC"/>
    <a:srgbClr val="CC0000"/>
    <a:srgbClr val="339933"/>
    <a:srgbClr val="3366FF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5274" autoAdjust="0"/>
  </p:normalViewPr>
  <p:slideViewPr>
    <p:cSldViewPr>
      <p:cViewPr varScale="1">
        <p:scale>
          <a:sx n="83" d="100"/>
          <a:sy n="83" d="100"/>
        </p:scale>
        <p:origin x="117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3125" y="6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31155E8D-0BA4-452B-8EDB-07A7BC61EC61}" type="datetimeFigureOut">
              <a:rPr lang="en-US"/>
              <a:pPr>
                <a:defRPr/>
              </a:pPr>
              <a:t>8/7/2018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9892210-BE35-4A26-8523-71E669893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267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1D7AA6C-3DEF-4DD2-A62F-1859B2C2B030}" type="datetimeFigureOut">
              <a:rPr lang="en-US"/>
              <a:pPr>
                <a:defRPr/>
              </a:pPr>
              <a:t>8/7/2018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F6B3159-B396-4F1D-8D6C-858A85A152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3194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9DB06A-C872-4CD1-8717-EF2A7E823F5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74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1755" r="-2106" b="-21826"/>
          <a:stretch>
            <a:fillRect/>
          </a:stretch>
        </p:blipFill>
        <p:spPr bwMode="auto">
          <a:xfrm>
            <a:off x="990600" y="2819400"/>
            <a:ext cx="3276600" cy="310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" descr="shield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4213" y="1981200"/>
            <a:ext cx="12461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3"/>
          <p:cNvSpPr txBox="1">
            <a:spLocks noChangeArrowheads="1"/>
          </p:cNvSpPr>
          <p:nvPr userDrawn="1"/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45636" rIns="0" bIns="45636" anchor="ctr"/>
          <a:lstStyle/>
          <a:p>
            <a:pPr algn="ctr" defTabSz="914408">
              <a:defRPr/>
            </a:pPr>
            <a:r>
              <a:rPr lang="en-US" sz="3300" b="1" kern="700" spc="-30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+mn-cs"/>
              </a:rPr>
              <a:t>Air Force Institute of Technology</a:t>
            </a:r>
            <a:endParaRPr lang="en-US" sz="3300" b="1" kern="700" spc="-30" dirty="0">
              <a:effectLst>
                <a:outerShdw blurRad="38100" dist="38100" dir="2700000" algn="tl">
                  <a:srgbClr val="C0C0C0"/>
                </a:outerShdw>
              </a:effectLst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4876800"/>
          </a:xfrm>
          <a:prstGeom prst="rect">
            <a:avLst/>
          </a:prstGeom>
        </p:spPr>
        <p:txBody>
          <a:bodyPr/>
          <a:lstStyle>
            <a:lvl2pPr>
              <a:buFont typeface="Wingdings" pitchFamily="2" charset="2"/>
              <a:buChar char="§"/>
              <a:defRPr/>
            </a:lvl2pPr>
            <a:lvl4pPr>
              <a:buFont typeface="Wingdings" pitchFamily="2" charset="2"/>
              <a:buChar char="§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45459-3F1B-4F43-8FC0-35ADCE8623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6629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1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B20FE-D153-41F1-99DD-DE79FAF1A0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5" cstate="print">
            <a:lum bright="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972803" name="Rectangle 3"/>
          <p:cNvSpPr>
            <a:spLocks noChangeArrowheads="1"/>
          </p:cNvSpPr>
          <p:nvPr/>
        </p:nvSpPr>
        <p:spPr bwMode="auto">
          <a:xfrm flipV="1">
            <a:off x="1588" y="6489700"/>
            <a:ext cx="1811337" cy="60325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 flipV="1">
            <a:off x="7107238" y="6500813"/>
            <a:ext cx="2022475" cy="61912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1844675" y="6386513"/>
            <a:ext cx="5270500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81" tIns="41493" rIns="82981" bIns="41493">
            <a:spAutoFit/>
          </a:bodyPr>
          <a:lstStyle/>
          <a:p>
            <a:pPr defTabSz="82992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Air University: The Intellectual and Leadership Center of the Air Force</a:t>
            </a:r>
          </a:p>
        </p:txBody>
      </p:sp>
      <p:sp>
        <p:nvSpPr>
          <p:cNvPr id="972808" name="Rectangle 8"/>
          <p:cNvSpPr>
            <a:spLocks noChangeArrowheads="1"/>
          </p:cNvSpPr>
          <p:nvPr/>
        </p:nvSpPr>
        <p:spPr bwMode="auto">
          <a:xfrm flipV="1">
            <a:off x="6324600" y="989013"/>
            <a:ext cx="2819400" cy="77787"/>
          </a:xfrm>
          <a:prstGeom prst="rect">
            <a:avLst/>
          </a:prstGeom>
          <a:gradFill rotWithShape="0">
            <a:gsLst>
              <a:gs pos="0">
                <a:schemeClr val="accent2">
                  <a:alpha val="50000"/>
                </a:schemeClr>
              </a:gs>
              <a:gs pos="100000">
                <a:srgbClr val="DDDDDD">
                  <a:alpha val="50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rot="10800000" wrap="none" lIns="82981" tIns="41493" rIns="82981" bIns="41493" anchor="ctr"/>
          <a:lstStyle/>
          <a:p>
            <a:pPr algn="ctr" defTabSz="8270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103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90600" y="0"/>
            <a:ext cx="662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021" tIns="45511" rIns="91021" bIns="455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72810" name="Rectangle 10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>
                  <a:alpha val="50000"/>
                </a:srgbClr>
              </a:gs>
              <a:gs pos="100000">
                <a:schemeClr val="accent2">
                  <a:alpha val="5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3" tIns="45520" rIns="91043" bIns="4552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pic>
        <p:nvPicPr>
          <p:cNvPr id="1033" name="Picture 11" descr="chrmblue_std smal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850" y="128588"/>
            <a:ext cx="803275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3505200" y="6589713"/>
            <a:ext cx="2155825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225" tIns="41121" rIns="82225" bIns="41121">
            <a:spAutoFit/>
          </a:bodyPr>
          <a:lstStyle/>
          <a:p>
            <a:pPr defTabSz="8207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i="1" dirty="0">
                <a:solidFill>
                  <a:srgbClr val="7878CE"/>
                </a:solidFill>
                <a:latin typeface="+mn-lt"/>
                <a:cs typeface="+mn-cs"/>
              </a:rPr>
              <a:t>Aim High…Fly - Fight - Win</a:t>
            </a:r>
            <a:endParaRPr lang="en-US" sz="1200" i="1" dirty="0">
              <a:solidFill>
                <a:srgbClr val="7878CE"/>
              </a:solidFill>
              <a:latin typeface="+mn-lt"/>
              <a:cs typeface="+mn-cs"/>
            </a:endParaRPr>
          </a:p>
        </p:txBody>
      </p:sp>
      <p:pic>
        <p:nvPicPr>
          <p:cNvPr id="14" name="Picture 17" descr="AFIT(good)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620000" y="152400"/>
            <a:ext cx="1447800" cy="694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2438400" y="901700"/>
            <a:ext cx="3976688" cy="28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3302" tIns="41652" rIns="83302" bIns="41652">
            <a:spAutoFit/>
          </a:bodyPr>
          <a:lstStyle/>
          <a:p>
            <a:pPr defTabSz="833180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300" b="1" i="1" dirty="0">
                <a:solidFill>
                  <a:srgbClr val="7878CE"/>
                </a:solidFill>
                <a:latin typeface="+mn-lt"/>
                <a:cs typeface="+mn-cs"/>
              </a:rPr>
              <a:t>The AFIT of Today is the Air Force of Tomorrow.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DC0EFEE-7953-486B-B408-E9BCE7E6F8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3" r:id="rId3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55272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910544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365819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821090" algn="ctr" rtl="0" fontAlgn="base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1788" indent="-33178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4638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0300" indent="-217488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85913" indent="-217488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41525" indent="-217488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503999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5926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14540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69808" indent="-227637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5272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0544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5819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109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76357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1633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86905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42180" algn="l" defTabSz="91054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8"/>
          <p:cNvSpPr>
            <a:spLocks noChangeArrowheads="1"/>
          </p:cNvSpPr>
          <p:nvPr/>
        </p:nvSpPr>
        <p:spPr bwMode="auto">
          <a:xfrm>
            <a:off x="3962400" y="1905000"/>
            <a:ext cx="46894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/>
            <a:r>
              <a:rPr lang="en-US" sz="3600" dirty="0"/>
              <a:t>Foil Activation Experiments and Neutron Flux Unfolding</a:t>
            </a:r>
            <a:endParaRPr lang="en-US" sz="3600" dirty="0">
              <a:solidFill>
                <a:srgbClr val="000066"/>
              </a:solidFill>
            </a:endParaRPr>
          </a:p>
        </p:txBody>
      </p:sp>
      <p:sp>
        <p:nvSpPr>
          <p:cNvPr id="7170" name="Text Box 9"/>
          <p:cNvSpPr txBox="1">
            <a:spLocks noChangeArrowheads="1"/>
          </p:cNvSpPr>
          <p:nvPr/>
        </p:nvSpPr>
        <p:spPr bwMode="auto">
          <a:xfrm>
            <a:off x="4038600" y="3962400"/>
            <a:ext cx="4613275" cy="1981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271" tIns="45636" rIns="91271" bIns="45636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Lt Nick Quartemont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MS Nuclear Engineering 19M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1600" i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Air Force Institute of Technology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8 Aug 18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Activation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7743FBD-9537-4747-9B07-157E8F1A7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03" y="1143000"/>
            <a:ext cx="8568635" cy="48768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Saturation Activity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sz="400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048111-6D48-4770-8EF3-0104E99D9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06" y="1556423"/>
            <a:ext cx="5176837" cy="846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1E0C8-5E2D-4753-8E36-887E4D85F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02693"/>
            <a:ext cx="6215050" cy="445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1443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Activation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7743FBD-9537-4747-9B07-157E8F1A70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103" y="1143000"/>
                <a:ext cx="8568635" cy="48768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u="sng" dirty="0"/>
                  <a:t>Activity Post-Irradiation</a:t>
                </a:r>
                <a:r>
                  <a:rPr lang="en-US" dirty="0"/>
                  <a:t>           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r>
                  <a:rPr lang="en-US" u="sng" dirty="0"/>
                  <a:t>Measured Counts Corrections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:endParaRPr lang="en-US" sz="200" u="sn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𝐷𝑒𝑡𝑒𝑐𝑡𝑜𝑟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𝐸𝑓𝑓𝑖𝑐𝑖𝑒𝑛𝑐𝑦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𝐼𝑛𝑡𝑒𝑛𝑠𝑖𝑡𝑦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𝑑𝑒𝑐𝑎𝑦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𝑖𝑟𝑟𝑎𝑑𝑖𝑎𝑡𝑖𝑜𝑛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𝑐𝑜𝑢𝑛𝑡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𝑡𝑖𝑚𝑒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u="sng" dirty="0"/>
                  <a:t>Short Irradiation Time </a:t>
                </a:r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u="sng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7743FBD-9537-4747-9B07-157E8F1A70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103" y="1143000"/>
                <a:ext cx="8568635" cy="4876800"/>
              </a:xfrm>
              <a:blipFill>
                <a:blip r:embed="rId2"/>
                <a:stretch>
                  <a:fillRect l="-10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D7384E0-6D15-4603-B237-3946E025A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46" y="1700578"/>
            <a:ext cx="4951148" cy="5941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89854B5-FD58-4516-9EA3-14399C734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512" y="2667000"/>
            <a:ext cx="4375815" cy="11401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FC4D6-54EC-4D76-A72E-B387E611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5201494"/>
            <a:ext cx="6736697" cy="10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6958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of Activation Foils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4BA2AD7-CE31-49AB-B925-6ED76B777E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" y="1142999"/>
                <a:ext cx="8953500" cy="5349875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Neutron cross-section 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Magnitude (large enough to produce activity)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Uniqueness ( threshold, resonances)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Cover energy range of interest (thermal – 12 MeV)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Nuclear data (uncertainty) </a:t>
                </a:r>
                <a:r>
                  <a:rPr lang="en-US" sz="2200" dirty="0">
                    <a:sym typeface="Wingdings" panose="05000000000000000000" pitchFamily="2" charset="2"/>
                  </a:rPr>
                  <a:t> IRDFF v1.05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Decay Constant (dependent on time until foils can be measured)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Elemental and chemical purity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Interfering reaction channels / decay emissions 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/>
                  <a:t>Natural Cu </a:t>
                </a:r>
                <a:r>
                  <a:rPr lang="en-US" dirty="0">
                    <a:sym typeface="Wingdings" panose="05000000000000000000" pitchFamily="2" charset="2"/>
                  </a:rPr>
                  <a:t> multiple 511 keV emissions </a:t>
                </a:r>
              </a:p>
              <a:p>
                <a:pPr marL="855662" lvl="1" indent="-457200">
                  <a:buFont typeface="+mj-lt"/>
                  <a:buAutoNum type="alphaLcParenR"/>
                </a:pPr>
                <a:r>
                  <a:rPr lang="en-US" dirty="0">
                    <a:sym typeface="Wingdings" panose="05000000000000000000" pitchFamily="2" charset="2"/>
                  </a:rPr>
                  <a:t>Cd-106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𝛾</m:t>
                        </m:r>
                      </m:e>
                    </m:d>
                  </m:oMath>
                </a14:m>
                <a:r>
                  <a:rPr lang="en-US" dirty="0"/>
                  <a:t> and Cd-108 (n,2n) both produce Cd-107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Activation foil must be optically thin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Decay nature of activation products are gamma emitters</a:t>
                </a: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A4BA2AD7-CE31-49AB-B925-6ED76B777E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" y="1142999"/>
                <a:ext cx="8953500" cy="5349875"/>
              </a:xfrm>
              <a:blipFill>
                <a:blip r:embed="rId2"/>
                <a:stretch>
                  <a:fillRect l="-885" t="-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48735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Foils for Pile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181326-EEF9-40FB-A9BD-25238E96B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8593951" cy="3131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D1936-4AA6-4137-A228-3917E0FB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191000"/>
            <a:ext cx="5105400" cy="2199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CA399C-5BD0-4FE6-94BF-AFEF6D6C3E01}"/>
              </a:ext>
            </a:extLst>
          </p:cNvPr>
          <p:cNvSpPr txBox="1"/>
          <p:nvPr/>
        </p:nvSpPr>
        <p:spPr>
          <a:xfrm>
            <a:off x="6934200" y="4648200"/>
            <a:ext cx="198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values under 1% Statistical Uncertainty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66B9EA-09F5-4F72-8903-ADD2B7FD8FD4}"/>
              </a:ext>
            </a:extLst>
          </p:cNvPr>
          <p:cNvSpPr/>
          <p:nvPr/>
        </p:nvSpPr>
        <p:spPr>
          <a:xfrm>
            <a:off x="1752600" y="6205347"/>
            <a:ext cx="3583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https://www.tablesgenerator.com/</a:t>
            </a:r>
          </a:p>
        </p:txBody>
      </p:sp>
    </p:spTree>
    <p:extLst>
      <p:ext uri="{BB962C8B-B14F-4D97-AF65-F5344CB8AC3E}">
        <p14:creationId xmlns:p14="http://schemas.microsoft.com/office/powerpoint/2010/main" val="108079946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Unfolding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/>
              <p:nvPr/>
            </p:nvSpPr>
            <p:spPr>
              <a:xfrm>
                <a:off x="1371600" y="2279030"/>
                <a:ext cx="8229600" cy="2133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.56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279030"/>
                <a:ext cx="8229600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D422F9-2B5C-4DA4-9462-D0CCEA6467B7}"/>
              </a:ext>
            </a:extLst>
          </p:cNvPr>
          <p:cNvSpPr txBox="1"/>
          <p:nvPr/>
        </p:nvSpPr>
        <p:spPr>
          <a:xfrm>
            <a:off x="1371600" y="193168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Matrix [cm^2]             Flux [n/cm^2-s]     Reaction Rate [1/s]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4FA25-9B16-48BE-8AB1-906BB1333D58}"/>
              </a:ext>
            </a:extLst>
          </p:cNvPr>
          <p:cNvSpPr txBox="1"/>
          <p:nvPr/>
        </p:nvSpPr>
        <p:spPr>
          <a:xfrm>
            <a:off x="381000" y="126425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knew everything… it is just doing a matrix inversion of the reaction group averaged cross-section.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AE831-46AC-4D9D-B03D-D02D183AF2AB}"/>
              </a:ext>
            </a:extLst>
          </p:cNvPr>
          <p:cNvSpPr txBox="1"/>
          <p:nvPr/>
        </p:nvSpPr>
        <p:spPr>
          <a:xfrm>
            <a:off x="533400" y="2227028"/>
            <a:ext cx="2362200" cy="21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n,g</a:t>
            </a:r>
            <a:r>
              <a:rPr lang="en-US" sz="23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n,n</a:t>
            </a:r>
            <a:r>
              <a:rPr lang="en-US" sz="2300" dirty="0"/>
              <a:t>’)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A5D51E8-7539-4351-9AD7-719B5E7D0444}"/>
              </a:ext>
            </a:extLst>
          </p:cNvPr>
          <p:cNvSpPr/>
          <p:nvPr/>
        </p:nvSpPr>
        <p:spPr bwMode="auto">
          <a:xfrm>
            <a:off x="6743700" y="2255689"/>
            <a:ext cx="1524000" cy="616570"/>
          </a:xfrm>
          <a:prstGeom prst="ellipse">
            <a:avLst/>
          </a:prstGeom>
          <a:solidFill>
            <a:schemeClr val="accent1">
              <a:alpha val="42000"/>
            </a:schemeClr>
          </a:solidFill>
          <a:ln w="9525" cap="flat" cmpd="sng" algn="ctr">
            <a:solidFill>
              <a:schemeClr val="tx1"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5019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Flux Unfolding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/>
              <p:nvPr/>
            </p:nvSpPr>
            <p:spPr>
              <a:xfrm>
                <a:off x="1295400" y="2279030"/>
                <a:ext cx="8229600" cy="21333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   </m:t>
                        </m:r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.56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1.75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6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</m:mr>
                          <m:m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</m:mr>
                        </m:m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6D606-5C67-4323-A312-4B5D1143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279030"/>
                <a:ext cx="8229600" cy="21333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8D422F9-2B5C-4DA4-9462-D0CCEA6467B7}"/>
              </a:ext>
            </a:extLst>
          </p:cNvPr>
          <p:cNvSpPr txBox="1"/>
          <p:nvPr/>
        </p:nvSpPr>
        <p:spPr>
          <a:xfrm>
            <a:off x="1371600" y="1931681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Matrix [cm^2]             Flux [n/cm^2-s]     Reaction Rate [1/s]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4FA25-9B16-48BE-8AB1-906BB1333D58}"/>
              </a:ext>
            </a:extLst>
          </p:cNvPr>
          <p:cNvSpPr txBox="1"/>
          <p:nvPr/>
        </p:nvSpPr>
        <p:spPr>
          <a:xfrm>
            <a:off x="381000" y="1264250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knew everything… it is just doing a matrix inversion of the reaction group averaged cross-section.  </a:t>
            </a:r>
          </a:p>
        </p:txBody>
      </p:sp>
      <p:sp useBgFill="1">
        <p:nvSpPr>
          <p:cNvPr id="15" name="TextBox 14">
            <a:extLst>
              <a:ext uri="{FF2B5EF4-FFF2-40B4-BE49-F238E27FC236}">
                <a16:creationId xmlns:a16="http://schemas.microsoft.com/office/drawing/2014/main" id="{9CAB8FA3-D949-4590-929A-DB2C117083CF}"/>
              </a:ext>
            </a:extLst>
          </p:cNvPr>
          <p:cNvSpPr txBox="1"/>
          <p:nvPr/>
        </p:nvSpPr>
        <p:spPr>
          <a:xfrm>
            <a:off x="381000" y="4509571"/>
            <a:ext cx="8458200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b="1" u="sng" dirty="0"/>
              <a:t>Does not work because:</a:t>
            </a:r>
          </a:p>
          <a:p>
            <a:pPr marL="285750" indent="-285750">
              <a:buFontTx/>
              <a:buChar char="-"/>
            </a:pPr>
            <a:r>
              <a:rPr lang="en-US" dirty="0"/>
              <a:t>Measurement Error </a:t>
            </a:r>
          </a:p>
          <a:p>
            <a:pPr marL="285750" indent="-285750">
              <a:buFontTx/>
              <a:buChar char="-"/>
            </a:pPr>
            <a:r>
              <a:rPr lang="en-US" dirty="0"/>
              <a:t>Too broad of bin structure (Can get thermal to fast ratio – Cd)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Adding too many foils to create a large bin structure is counter to being optically thin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AE831-46AC-4D9D-B03D-D02D183AF2AB}"/>
              </a:ext>
            </a:extLst>
          </p:cNvPr>
          <p:cNvSpPr txBox="1"/>
          <p:nvPr/>
        </p:nvSpPr>
        <p:spPr>
          <a:xfrm>
            <a:off x="533400" y="2227028"/>
            <a:ext cx="2362200" cy="2150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n,g</a:t>
            </a:r>
            <a:r>
              <a:rPr lang="en-US" sz="2300" dirty="0"/>
              <a:t>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</a:t>
            </a:r>
            <a:r>
              <a:rPr lang="en-US" sz="2300" dirty="0" err="1"/>
              <a:t>n,n</a:t>
            </a:r>
            <a:r>
              <a:rPr lang="en-US" sz="2300" dirty="0"/>
              <a:t>’)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  <a:p>
            <a:pPr>
              <a:lnSpc>
                <a:spcPct val="150000"/>
              </a:lnSpc>
            </a:pPr>
            <a:r>
              <a:rPr lang="en-US" sz="2300" dirty="0"/>
              <a:t>(n,2n)</a:t>
            </a:r>
          </a:p>
        </p:txBody>
      </p:sp>
    </p:spTree>
    <p:extLst>
      <p:ext uri="{BB962C8B-B14F-4D97-AF65-F5344CB8AC3E}">
        <p14:creationId xmlns:p14="http://schemas.microsoft.com/office/powerpoint/2010/main" val="189958686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Solution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A2AD7-CE31-49AB-B925-6ED76B77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" y="1142999"/>
            <a:ext cx="8953500" cy="53498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 a complete list (follows most optimization routines)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Matrix inversion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Degeneracies  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Bad way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Can lead to non-physical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Least-square spectral adjustment (ex. PNNL STAYSL)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Incorporates uncertainty 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Incorporates covariance </a:t>
            </a:r>
          </a:p>
          <a:p>
            <a:pPr marL="855662" lvl="1" indent="-457200">
              <a:buFont typeface="+mj-lt"/>
              <a:buAutoNum type="alphaLcParenR"/>
            </a:pPr>
            <a:r>
              <a:rPr lang="en-US" dirty="0"/>
              <a:t>Requires guess spectrum</a:t>
            </a:r>
          </a:p>
          <a:p>
            <a:pPr marL="1255712" lvl="2" indent="-457200">
              <a:buFont typeface="+mj-lt"/>
              <a:buAutoNum type="alphaLcParenR"/>
            </a:pPr>
            <a:r>
              <a:rPr lang="en-US" dirty="0"/>
              <a:t>Degenerate solutions exist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Guess spectrum applies physics to constrain the end-point result. </a:t>
            </a:r>
          </a:p>
          <a:p>
            <a:pPr marL="1255712" lvl="2" indent="-457200">
              <a:buFont typeface="+mj-lt"/>
              <a:buAutoNum type="alphaLcParenR"/>
            </a:pPr>
            <a:r>
              <a:rPr lang="en-US" dirty="0"/>
              <a:t>Monte Carlo, deterministic, “back of the envelope”, published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Stochastic methods</a:t>
            </a:r>
          </a:p>
          <a:p>
            <a:pPr marL="855662" lvl="1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444D2-ECAE-4FF4-A2E6-9448FCF9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866" y="1752600"/>
            <a:ext cx="4141830" cy="885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032C22-7604-415E-B0E6-F49A1CF11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46" y="3781426"/>
            <a:ext cx="33623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6192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NIF Snout Foil Activation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0031E-4609-459E-AAC0-B9BFE984E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406" y="1216415"/>
            <a:ext cx="6779188" cy="5087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BC6E76-E058-4977-9C07-FBD70FC6062C}"/>
              </a:ext>
            </a:extLst>
          </p:cNvPr>
          <p:cNvSpPr txBox="1"/>
          <p:nvPr/>
        </p:nvSpPr>
        <p:spPr>
          <a:xfrm>
            <a:off x="609600" y="2205009"/>
            <a:ext cx="838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		Kinematic Base</a:t>
            </a:r>
          </a:p>
          <a:p>
            <a:endParaRPr lang="en-US" dirty="0"/>
          </a:p>
          <a:p>
            <a:r>
              <a:rPr lang="en-US" dirty="0"/>
              <a:t>		Basket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Pinhole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			- Compare deviations from </a:t>
            </a:r>
          </a:p>
          <a:p>
            <a:r>
              <a:rPr lang="en-US" dirty="0"/>
              <a:t>                                                                          expected results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31697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NIF Snout Foil Activation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1F63B0-C2A7-4877-9211-7FFD0E7EA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847850"/>
            <a:ext cx="7477125" cy="3162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1F70ED-8DA4-4C0D-8292-CF79119EF24A}"/>
              </a:ext>
            </a:extLst>
          </p:cNvPr>
          <p:cNvSpPr txBox="1"/>
          <p:nvPr/>
        </p:nvSpPr>
        <p:spPr>
          <a:xfrm>
            <a:off x="762000" y="5410200"/>
            <a:ext cx="7477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 from Pile experiment: sizes and </a:t>
            </a:r>
            <a:r>
              <a:rPr lang="en-US" dirty="0" err="1"/>
              <a:t>Zr</a:t>
            </a:r>
            <a:endParaRPr lang="en-US" dirty="0"/>
          </a:p>
          <a:p>
            <a:r>
              <a:rPr lang="en-US" dirty="0"/>
              <a:t>Zr-90 (n,2n) Zr-89,  78 </a:t>
            </a:r>
            <a:r>
              <a:rPr lang="en-US" dirty="0" err="1"/>
              <a:t>hr</a:t>
            </a:r>
            <a:r>
              <a:rPr lang="en-US" dirty="0"/>
              <a:t> half-life, gamma 909 keV (0.9904)</a:t>
            </a:r>
          </a:p>
        </p:txBody>
      </p:sp>
    </p:spTree>
    <p:extLst>
      <p:ext uri="{BB962C8B-B14F-4D97-AF65-F5344CB8AC3E}">
        <p14:creationId xmlns:p14="http://schemas.microsoft.com/office/powerpoint/2010/main" val="294273787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Following from </a:t>
            </a:r>
            <a:r>
              <a:rPr lang="en-US" sz="2800" dirty="0" err="1"/>
              <a:t>HPGe</a:t>
            </a:r>
            <a:r>
              <a:rPr lang="en-US" sz="2800" dirty="0"/>
              <a:t>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174E-5CBA-450E-8B27-6634587C8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9" y="1295400"/>
            <a:ext cx="9102508" cy="497625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52DF0D0-EBD2-4080-BE4D-40484BFAA79D}"/>
              </a:ext>
            </a:extLst>
          </p:cNvPr>
          <p:cNvSpPr/>
          <p:nvPr/>
        </p:nvSpPr>
        <p:spPr bwMode="auto">
          <a:xfrm>
            <a:off x="419108" y="4953000"/>
            <a:ext cx="4191000" cy="457200"/>
          </a:xfrm>
          <a:prstGeom prst="ellipse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AFF9C0-E9C4-41C5-BD02-3D3CBBE1CAFF}"/>
              </a:ext>
            </a:extLst>
          </p:cNvPr>
          <p:cNvSpPr/>
          <p:nvPr/>
        </p:nvSpPr>
        <p:spPr bwMode="auto">
          <a:xfrm>
            <a:off x="76200" y="1074182"/>
            <a:ext cx="6248400" cy="1288017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10640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3828-2462-4856-9BC2-37D2053EE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</a:t>
            </a:r>
          </a:p>
          <a:p>
            <a:r>
              <a:rPr lang="en-US" dirty="0"/>
              <a:t>Research Plan </a:t>
            </a:r>
          </a:p>
          <a:p>
            <a:r>
              <a:rPr lang="en-US" dirty="0"/>
              <a:t>Experimental Setup</a:t>
            </a:r>
          </a:p>
          <a:p>
            <a:r>
              <a:rPr lang="en-US" dirty="0"/>
              <a:t>Foil Activation Theory  </a:t>
            </a:r>
          </a:p>
          <a:p>
            <a:r>
              <a:rPr lang="en-US" dirty="0"/>
              <a:t>Selection of Activation Foils </a:t>
            </a:r>
          </a:p>
          <a:p>
            <a:r>
              <a:rPr lang="en-US" dirty="0"/>
              <a:t>Neutron Flux Unfolding </a:t>
            </a:r>
          </a:p>
          <a:p>
            <a:r>
              <a:rPr lang="en-US" dirty="0"/>
              <a:t>STAYSL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2961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PNNL STAYSL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C59DE-54AE-496B-B401-2F4F7054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724436"/>
            <a:ext cx="3857263" cy="585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26DC4-5ABC-4880-80AA-4BA46120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1247382"/>
            <a:ext cx="9144000" cy="44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3144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BCF / SHIELD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A2AD7-CE31-49AB-B925-6ED76B77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1000" y="1143000"/>
            <a:ext cx="9525000" cy="5349874"/>
          </a:xfrm>
        </p:spPr>
        <p:txBody>
          <a:bodyPr/>
          <a:lstStyle/>
          <a:p>
            <a:pPr marL="855662" lvl="1" indent="-457200">
              <a:buFont typeface="+mj-lt"/>
              <a:buAutoNum type="arabicPeriod"/>
            </a:pPr>
            <a:r>
              <a:rPr lang="en-US" dirty="0"/>
              <a:t>BCF not used. 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NIF shot is 200 </a:t>
            </a:r>
            <a:r>
              <a:rPr lang="en-US" dirty="0" err="1"/>
              <a:t>ps</a:t>
            </a:r>
            <a:r>
              <a:rPr lang="en-US" dirty="0"/>
              <a:t> (longer when taking reactions into consideration). 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Does not impact results as the half-lives of measured products are comparatively long. </a:t>
            </a:r>
          </a:p>
          <a:p>
            <a:pPr marL="741362" lvl="1" indent="-342900">
              <a:buFont typeface="+mj-lt"/>
              <a:buAutoNum type="arabicPeriod"/>
            </a:pPr>
            <a:r>
              <a:rPr lang="en-US" dirty="0"/>
              <a:t>SHIELD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Calculates energy-dependent neutron self-shielding cross section correction factors that are used</a:t>
            </a:r>
          </a:p>
          <a:p>
            <a:pPr marL="1141412" lvl="2" indent="-342900">
              <a:buFont typeface="+mj-lt"/>
              <a:buAutoNum type="alphaLcParenR"/>
            </a:pPr>
            <a:r>
              <a:rPr lang="en-US" dirty="0"/>
              <a:t>SHIELD is only necessary/valid on non-threshold reactions (</a:t>
            </a:r>
            <a:r>
              <a:rPr lang="en-US" dirty="0" err="1"/>
              <a:t>n,gamma</a:t>
            </a:r>
            <a:r>
              <a:rPr lang="en-US" dirty="0"/>
              <a:t>).</a:t>
            </a:r>
          </a:p>
          <a:p>
            <a:pPr marL="1141412" lvl="2" indent="-342900"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62210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STAYSL - Guess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9DB79-8991-41E1-BC60-320CF159D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7" y="1219200"/>
            <a:ext cx="6913693" cy="49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3754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SIG-PHI Guess Spectrum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82A16-6FFB-4AEA-B18D-0C3DCEC3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" y="1371600"/>
            <a:ext cx="9144000" cy="44773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B33D18-9902-4803-A853-62F5C55D4605}"/>
              </a:ext>
            </a:extLst>
          </p:cNvPr>
          <p:cNvSpPr/>
          <p:nvPr/>
        </p:nvSpPr>
        <p:spPr bwMode="auto">
          <a:xfrm>
            <a:off x="4305300" y="2819400"/>
            <a:ext cx="952500" cy="3410557"/>
          </a:xfrm>
          <a:prstGeom prst="rect">
            <a:avLst/>
          </a:prstGeom>
          <a:solidFill>
            <a:srgbClr val="FFFF00">
              <a:alpha val="3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A582F-E66A-4A24-A018-88B40B019692}"/>
              </a:ext>
            </a:extLst>
          </p:cNvPr>
          <p:cNvSpPr txBox="1"/>
          <p:nvPr/>
        </p:nvSpPr>
        <p:spPr>
          <a:xfrm>
            <a:off x="4781550" y="1713817"/>
            <a:ext cx="244370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Did not work for me</a:t>
            </a:r>
          </a:p>
          <a:p>
            <a:r>
              <a:rPr lang="en-US" dirty="0"/>
              <a:t>Excel macro/version issue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55E5D2-1707-4165-9E76-7C67370EF9F3}"/>
              </a:ext>
            </a:extLst>
          </p:cNvPr>
          <p:cNvCxnSpPr/>
          <p:nvPr/>
        </p:nvCxnSpPr>
        <p:spPr bwMode="auto">
          <a:xfrm flipV="1">
            <a:off x="7225255" y="1981200"/>
            <a:ext cx="928145" cy="1942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67974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Experimental Input to STAYSL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D38F8-82F5-47F8-8754-095DAE4D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052854"/>
            <a:ext cx="64198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546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Unfolding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4BA2AD7-CE31-49AB-B925-6ED76B777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81000" y="1143000"/>
            <a:ext cx="9525000" cy="5349874"/>
          </a:xfrm>
        </p:spPr>
        <p:txBody>
          <a:bodyPr/>
          <a:lstStyle/>
          <a:p>
            <a:pPr marL="855662" lvl="1" indent="-457200">
              <a:buFont typeface="+mj-lt"/>
              <a:buAutoNum type="arabicPeriod"/>
            </a:pPr>
            <a:r>
              <a:rPr lang="en-US" dirty="0"/>
              <a:t>Start with guess spectrum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Use evaluation from STAYSL as guess for new spectrum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Start with 100% uncertainty in energy regions where little is known 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Constrain future iterations with error produced in mini-spectrum </a:t>
            </a:r>
          </a:p>
          <a:p>
            <a:pPr marL="855662" lvl="1" indent="-457200">
              <a:buFont typeface="+mj-lt"/>
              <a:buAutoNum type="arabicPeriod"/>
            </a:pPr>
            <a:r>
              <a:rPr lang="en-US" dirty="0"/>
              <a:t>Run until chi-square has stabilized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A366D3-D33B-4CE5-A76A-B8D7E419A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3276600"/>
            <a:ext cx="46863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7594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Pinhole Iterative Results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944481-342E-46BA-89B6-36E88BB81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8" y="1575674"/>
            <a:ext cx="3892152" cy="27445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6CFBFD-0D34-4171-93EA-0BCD7A1070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87" y="1598823"/>
            <a:ext cx="3892153" cy="27445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03203F93-3D0E-43AD-BD25-856374CC8F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73" y="1143001"/>
                <a:ext cx="9525000" cy="5349874"/>
              </a:xfrm>
            </p:spPr>
            <p:txBody>
              <a:bodyPr/>
              <a:lstStyle/>
              <a:p>
                <a:pPr marL="398462" lvl="1" indent="0">
                  <a:buNone/>
                </a:pPr>
                <a:r>
                  <a:rPr lang="en-US" dirty="0"/>
                  <a:t>     Iteration 0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=26.5</m:t>
                    </m:r>
                  </m:oMath>
                </a14:m>
                <a:r>
                  <a:rPr lang="en-US" dirty="0"/>
                  <a:t>                               Iteration 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=18.8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398462" lvl="1" indent="0">
                  <a:buNone/>
                </a:pPr>
                <a:endParaRPr lang="en-US" dirty="0"/>
              </a:p>
              <a:p>
                <a:pPr marL="855662" lvl="1" indent="-457200">
                  <a:buFont typeface="+mj-lt"/>
                  <a:buAutoNum type="arabicPeriod"/>
                </a:pPr>
                <a:endParaRPr lang="en-US" dirty="0"/>
              </a:p>
              <a:p>
                <a:pPr marL="855662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values point to this not being the correct flux spectrum</a:t>
                </a:r>
              </a:p>
              <a:p>
                <a:pPr marL="855662" lvl="1" indent="-457200">
                  <a:buFont typeface="+mj-lt"/>
                  <a:buAutoNum type="arabicPeriod"/>
                </a:pPr>
                <a:r>
                  <a:rPr lang="en-US" dirty="0"/>
                  <a:t>Need a better starting spectrum </a:t>
                </a:r>
              </a:p>
              <a:p>
                <a:pPr marL="855662" lvl="1" indent="-457200">
                  <a:buFont typeface="+mj-lt"/>
                  <a:buAutoNum type="arabicPeriod"/>
                </a:pPr>
                <a:r>
                  <a:rPr lang="en-US" dirty="0"/>
                  <a:t>Large error in Au-197 (</a:t>
                </a:r>
                <a:r>
                  <a:rPr lang="en-US" dirty="0" err="1"/>
                  <a:t>n,g</a:t>
                </a:r>
                <a:r>
                  <a:rPr lang="en-US" dirty="0"/>
                  <a:t>) limits results </a:t>
                </a:r>
              </a:p>
              <a:p>
                <a:pPr marL="855662" lvl="1" indent="-457200">
                  <a:buFont typeface="+mj-lt"/>
                  <a:buAutoNum type="arabicPeriod"/>
                </a:pPr>
                <a:r>
                  <a:rPr lang="en-US" dirty="0"/>
                  <a:t>Error bars are output from STAYSL</a:t>
                </a:r>
              </a:p>
              <a:p>
                <a:pPr marL="855662" lvl="1" indent="-457200">
                  <a:buFont typeface="+mj-lt"/>
                  <a:buAutoNum type="arabicPeriod"/>
                </a:pPr>
                <a:endParaRPr lang="en-US" dirty="0"/>
              </a:p>
              <a:p>
                <a:pPr marL="1141412" lvl="2" indent="-342900">
                  <a:buFont typeface="+mj-lt"/>
                  <a:buAutoNum type="alphaLcParenR"/>
                </a:pPr>
                <a:endParaRPr lang="en-US" dirty="0"/>
              </a:p>
            </p:txBody>
          </p:sp>
        </mc:Choice>
        <mc:Fallback>
          <p:sp>
            <p:nvSpPr>
              <p:cNvPr id="11" name="Content Placeholder 7">
                <a:extLst>
                  <a:ext uri="{FF2B5EF4-FFF2-40B4-BE49-F238E27FC236}">
                    <a16:creationId xmlns:a16="http://schemas.microsoft.com/office/drawing/2014/main" id="{03203F93-3D0E-43AD-BD25-856374CC8F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73" y="1143001"/>
                <a:ext cx="9525000" cy="5349874"/>
              </a:xfrm>
              <a:blipFill>
                <a:blip r:embed="rId4"/>
                <a:stretch>
                  <a:fillRect t="-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51542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A8CCC-C09C-4B0C-A2A0-C5F7CF659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03337"/>
            <a:ext cx="8534400" cy="4876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8961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3828-2462-4856-9BC2-37D2053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6494"/>
            <a:ext cx="8839200" cy="5015706"/>
          </a:xfrm>
        </p:spPr>
        <p:txBody>
          <a:bodyPr/>
          <a:lstStyle/>
          <a:p>
            <a:r>
              <a:rPr lang="en-US" dirty="0"/>
              <a:t>Characterization of neutron energy spectrum </a:t>
            </a:r>
          </a:p>
          <a:p>
            <a:pPr lvl="1"/>
            <a:r>
              <a:rPr lang="en-US" dirty="0"/>
              <a:t>Activate foils in experimental environment</a:t>
            </a:r>
          </a:p>
          <a:p>
            <a:pPr lvl="1"/>
            <a:r>
              <a:rPr lang="en-US" dirty="0"/>
              <a:t>Unfold incident neutron spectrum from Nuclear Data and calculated activities to determine a representative result</a:t>
            </a:r>
          </a:p>
          <a:p>
            <a:pPr marL="455612" lvl="1" indent="0">
              <a:buNone/>
            </a:pPr>
            <a:endParaRPr lang="en-US" dirty="0"/>
          </a:p>
          <a:p>
            <a:pPr marL="455612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657C49-A32E-4876-97A5-D13F4BE4F1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2" y="3701070"/>
            <a:ext cx="2874963" cy="200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09B3C-CC04-474E-BC37-CDD0690B8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66" y="3846675"/>
            <a:ext cx="2586553" cy="1854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94FED0-2DF3-47D9-AA47-B3023E681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79" y="3568307"/>
            <a:ext cx="2874963" cy="2156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08E83B-0C8F-4A04-A611-9BEC227FEDFA}"/>
              </a:ext>
            </a:extLst>
          </p:cNvPr>
          <p:cNvSpPr txBox="1"/>
          <p:nvPr/>
        </p:nvSpPr>
        <p:spPr>
          <a:xfrm>
            <a:off x="-8966" y="3198975"/>
            <a:ext cx="915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Nuclear Data            *            Source Spectrum                  Foil Activities        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12236D4-7076-425E-9EE4-FFEFC761FEDD}"/>
              </a:ext>
            </a:extLst>
          </p:cNvPr>
          <p:cNvCxnSpPr/>
          <p:nvPr/>
        </p:nvCxnSpPr>
        <p:spPr bwMode="auto">
          <a:xfrm>
            <a:off x="5715000" y="3352800"/>
            <a:ext cx="74808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2572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3828-2462-4856-9BC2-37D2053E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56494"/>
            <a:ext cx="8839200" cy="5015706"/>
          </a:xfrm>
        </p:spPr>
        <p:txBody>
          <a:bodyPr/>
          <a:lstStyle/>
          <a:p>
            <a:r>
              <a:rPr lang="en-US" dirty="0"/>
              <a:t>(24 July - 3 Aug ) Irradiate foils in </a:t>
            </a:r>
            <a:r>
              <a:rPr lang="en-US" dirty="0" err="1"/>
              <a:t>Bld</a:t>
            </a:r>
            <a:r>
              <a:rPr lang="en-US" dirty="0"/>
              <a:t> 470 pile for 10 days (Foils are In, W, Au, Mn, Al). </a:t>
            </a:r>
          </a:p>
          <a:p>
            <a:r>
              <a:rPr lang="en-US" dirty="0"/>
              <a:t>(24 July -03 Aug) Characterize </a:t>
            </a:r>
            <a:r>
              <a:rPr lang="en-US" dirty="0" err="1"/>
              <a:t>HPGe</a:t>
            </a:r>
            <a:r>
              <a:rPr lang="en-US" dirty="0"/>
              <a:t> in Rm 105 </a:t>
            </a:r>
          </a:p>
          <a:p>
            <a:r>
              <a:rPr lang="en-US" dirty="0"/>
              <a:t>(03 Aug) Measure Al, Indium and Manganese Activation foils </a:t>
            </a:r>
          </a:p>
          <a:p>
            <a:r>
              <a:rPr lang="en-US" dirty="0"/>
              <a:t>(03 Aug – 06 Aug) Measure Tungsten and Gold foils </a:t>
            </a:r>
          </a:p>
          <a:p>
            <a:r>
              <a:rPr lang="en-US" dirty="0"/>
              <a:t>(2-9 Aug) Analysis and preparation for research update </a:t>
            </a:r>
          </a:p>
          <a:p>
            <a:r>
              <a:rPr lang="en-US" dirty="0"/>
              <a:t>(9 Aug) Research Update </a:t>
            </a:r>
          </a:p>
          <a:p>
            <a:r>
              <a:rPr lang="en-US" dirty="0"/>
              <a:t>(9-16 Aug) Draft Project Article </a:t>
            </a:r>
          </a:p>
          <a:p>
            <a:r>
              <a:rPr lang="en-US" dirty="0"/>
              <a:t>(9-21 Aug) Spectrum Unfolding Using STAYSL</a:t>
            </a:r>
          </a:p>
          <a:p>
            <a:r>
              <a:rPr lang="en-US" dirty="0"/>
              <a:t>(16-23 Aug) Create Lab Procedures </a:t>
            </a:r>
          </a:p>
          <a:p>
            <a:r>
              <a:rPr lang="en-US" dirty="0"/>
              <a:t>(21 Aug) Lab Notebook </a:t>
            </a:r>
          </a:p>
          <a:p>
            <a:r>
              <a:rPr lang="en-US" dirty="0"/>
              <a:t>(21-30 Aug) Final Project Article </a:t>
            </a:r>
          </a:p>
          <a:p>
            <a:endParaRPr lang="en-US" dirty="0"/>
          </a:p>
          <a:p>
            <a:endParaRPr lang="en-US" dirty="0"/>
          </a:p>
          <a:p>
            <a:pPr marL="455612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5929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Overview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13023C7-643A-4F1F-8F76-6F0730C998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11049"/>
            <a:ext cx="2133600" cy="26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03A08-E0D8-460D-A2E8-BF301638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8" y="2877109"/>
            <a:ext cx="1295400" cy="589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90A44-69BF-4D0C-9CD4-A08FC376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326" y="1678609"/>
            <a:ext cx="1373245" cy="2256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209DD-DEFD-4CD1-BE2B-F5982D45E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87" y="4357808"/>
            <a:ext cx="2298846" cy="2040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4D3F3C-52DD-4882-AFD4-8548BC97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524" y="4364941"/>
            <a:ext cx="2298847" cy="2026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AA6C9-CABA-4EB0-9330-CCDFDA3D9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343400"/>
            <a:ext cx="2298847" cy="20376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E273B0-D6C1-4532-A4B5-6FDB7A04EF99}"/>
              </a:ext>
            </a:extLst>
          </p:cNvPr>
          <p:cNvSpPr txBox="1"/>
          <p:nvPr/>
        </p:nvSpPr>
        <p:spPr>
          <a:xfrm>
            <a:off x="45720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14A64-0077-490B-BBBF-E6CA1728CC6A}"/>
              </a:ext>
            </a:extLst>
          </p:cNvPr>
          <p:cNvSpPr txBox="1"/>
          <p:nvPr/>
        </p:nvSpPr>
        <p:spPr>
          <a:xfrm>
            <a:off x="308516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</a:t>
            </a:r>
            <a:r>
              <a:rPr lang="en-US" dirty="0" err="1"/>
              <a:t>HPGe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27EFA-E3DD-428E-AB44-7C5767CD242F}"/>
              </a:ext>
            </a:extLst>
          </p:cNvPr>
          <p:cNvSpPr txBox="1"/>
          <p:nvPr/>
        </p:nvSpPr>
        <p:spPr>
          <a:xfrm>
            <a:off x="152400" y="3988476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Multi-nuclide source             Energy Calibration                    Efficiency Calibration 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032F3-3F50-4D41-AD4C-D18681558C60}"/>
              </a:ext>
            </a:extLst>
          </p:cNvPr>
          <p:cNvCxnSpPr>
            <a:cxnSpLocks/>
          </p:cNvCxnSpPr>
          <p:nvPr/>
        </p:nvCxnSpPr>
        <p:spPr bwMode="auto">
          <a:xfrm>
            <a:off x="2019300" y="2724940"/>
            <a:ext cx="11430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311F48-3BAB-4D0A-AABF-B481C9EC6112}"/>
              </a:ext>
            </a:extLst>
          </p:cNvPr>
          <p:cNvSpPr txBox="1"/>
          <p:nvPr/>
        </p:nvSpPr>
        <p:spPr>
          <a:xfrm>
            <a:off x="2057400" y="276704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week </a:t>
            </a:r>
          </a:p>
          <a:p>
            <a:r>
              <a:rPr lang="en-US" dirty="0"/>
              <a:t>irradiation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77AB59-246F-49E7-B2BA-BFDD557A6749}"/>
              </a:ext>
            </a:extLst>
          </p:cNvPr>
          <p:cNvCxnSpPr>
            <a:cxnSpLocks/>
          </p:cNvCxnSpPr>
          <p:nvPr/>
        </p:nvCxnSpPr>
        <p:spPr bwMode="auto">
          <a:xfrm>
            <a:off x="2341024" y="4172811"/>
            <a:ext cx="70697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6F3022-E937-4D5C-8A61-DCAE96E357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2000" y="3581400"/>
            <a:ext cx="208725" cy="4574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8B0CA3-EEA7-4035-80E6-88712E22789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01212" y="3588534"/>
            <a:ext cx="1470988" cy="5441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5740-03FA-4A82-8D0A-0064C0104FE8}"/>
              </a:ext>
            </a:extLst>
          </p:cNvPr>
          <p:cNvCxnSpPr>
            <a:cxnSpLocks/>
          </p:cNvCxnSpPr>
          <p:nvPr/>
        </p:nvCxnSpPr>
        <p:spPr bwMode="auto">
          <a:xfrm>
            <a:off x="4748571" y="2724940"/>
            <a:ext cx="84979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BAC85F-C5C6-4089-9221-4C916EE75070}"/>
              </a:ext>
            </a:extLst>
          </p:cNvPr>
          <p:cNvSpPr txBox="1"/>
          <p:nvPr/>
        </p:nvSpPr>
        <p:spPr>
          <a:xfrm>
            <a:off x="5831635" y="244388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Corrected Foil Activities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108235-EC1E-41CE-B3B3-F44FFEC0A959}"/>
              </a:ext>
            </a:extLst>
          </p:cNvPr>
          <p:cNvSpPr/>
          <p:nvPr/>
        </p:nvSpPr>
        <p:spPr bwMode="auto">
          <a:xfrm>
            <a:off x="5641135" y="2254135"/>
            <a:ext cx="2514600" cy="1015315"/>
          </a:xfrm>
          <a:prstGeom prst="roundRect">
            <a:avLst/>
          </a:prstGeom>
          <a:solidFill>
            <a:srgbClr val="0070C0">
              <a:alpha val="5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6973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Experimental Setup (Plan) - Irradiation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0A69C3-31BF-4E87-850E-EEA52F042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255" y="1295400"/>
            <a:ext cx="7167563" cy="511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3598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Irradiation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825DCC-495C-487C-BA0D-DBEB404F2E2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2916" t="11573" r="13131" b="9440"/>
          <a:stretch/>
        </p:blipFill>
        <p:spPr bwMode="auto">
          <a:xfrm>
            <a:off x="1179217" y="1570037"/>
            <a:ext cx="6252165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35DE45-FE69-47D7-BA01-48314DD6E828}"/>
              </a:ext>
            </a:extLst>
          </p:cNvPr>
          <p:cNvSpPr txBox="1"/>
          <p:nvPr/>
        </p:nvSpPr>
        <p:spPr>
          <a:xfrm>
            <a:off x="152400" y="5867400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Planned 7 day irradiation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9E196-0713-4CA8-A3E6-D77CC9544305}"/>
              </a:ext>
            </a:extLst>
          </p:cNvPr>
          <p:cNvSpPr txBox="1"/>
          <p:nvPr/>
        </p:nvSpPr>
        <p:spPr>
          <a:xfrm>
            <a:off x="1295400" y="1339204"/>
            <a:ext cx="6795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PuBe</a:t>
            </a:r>
            <a:r>
              <a:rPr lang="en-US" sz="2400" dirty="0"/>
              <a:t> Source Energy Distribution Inside Pile</a:t>
            </a:r>
          </a:p>
        </p:txBody>
      </p:sp>
    </p:spTree>
    <p:extLst>
      <p:ext uri="{BB962C8B-B14F-4D97-AF65-F5344CB8AC3E}">
        <p14:creationId xmlns:p14="http://schemas.microsoft.com/office/powerpoint/2010/main" val="203067970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Foil Neutron Environment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74875A-7AFF-466E-AC0C-40B7CF04B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55" y="1172834"/>
            <a:ext cx="7659845" cy="55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575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840B-BEA6-4866-A326-9075BB64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A6850-A1D5-40D7-94B7-C15C7093C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845459-3F1B-4F43-8FC0-35ADCE8623C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13023C7-643A-4F1F-8F76-6F0730C998B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11049"/>
            <a:ext cx="2133600" cy="2627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03A08-E0D8-460D-A2E8-BF3016385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8" y="2877109"/>
            <a:ext cx="1295400" cy="589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D90A44-69BF-4D0C-9CD4-A08FC376A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326" y="1678609"/>
            <a:ext cx="1373245" cy="22568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209DD-DEFD-4CD1-BE2B-F5982D45E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87" y="4357808"/>
            <a:ext cx="2298846" cy="2040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4D3F3C-52DD-4882-AFD4-8548BC97D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524" y="4364941"/>
            <a:ext cx="2298847" cy="2026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2AA6C9-CABA-4EB0-9330-CCDFDA3D9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4343400"/>
            <a:ext cx="2298847" cy="20376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E273B0-D6C1-4532-A4B5-6FDB7A04EF99}"/>
              </a:ext>
            </a:extLst>
          </p:cNvPr>
          <p:cNvSpPr txBox="1"/>
          <p:nvPr/>
        </p:nvSpPr>
        <p:spPr>
          <a:xfrm>
            <a:off x="45720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614A64-0077-490B-BBBF-E6CA1728CC6A}"/>
              </a:ext>
            </a:extLst>
          </p:cNvPr>
          <p:cNvSpPr txBox="1"/>
          <p:nvPr/>
        </p:nvSpPr>
        <p:spPr>
          <a:xfrm>
            <a:off x="3085160" y="1143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</a:t>
            </a:r>
            <a:r>
              <a:rPr lang="en-US" dirty="0" err="1"/>
              <a:t>HPGe</a:t>
            </a:r>
            <a:r>
              <a:rPr lang="en-US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027EFA-E3DD-428E-AB44-7C5767CD242F}"/>
              </a:ext>
            </a:extLst>
          </p:cNvPr>
          <p:cNvSpPr txBox="1"/>
          <p:nvPr/>
        </p:nvSpPr>
        <p:spPr>
          <a:xfrm>
            <a:off x="152400" y="3988476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Multi-nuclide source             Energy Calibration                    Efficiency Calibration  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7032F3-3F50-4D41-AD4C-D18681558C60}"/>
              </a:ext>
            </a:extLst>
          </p:cNvPr>
          <p:cNvCxnSpPr>
            <a:cxnSpLocks/>
          </p:cNvCxnSpPr>
          <p:nvPr/>
        </p:nvCxnSpPr>
        <p:spPr bwMode="auto">
          <a:xfrm>
            <a:off x="2019300" y="2724940"/>
            <a:ext cx="1143000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311F48-3BAB-4D0A-AABF-B481C9EC6112}"/>
              </a:ext>
            </a:extLst>
          </p:cNvPr>
          <p:cNvSpPr txBox="1"/>
          <p:nvPr/>
        </p:nvSpPr>
        <p:spPr>
          <a:xfrm>
            <a:off x="2057400" y="2767047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week </a:t>
            </a:r>
          </a:p>
          <a:p>
            <a:r>
              <a:rPr lang="en-US" dirty="0"/>
              <a:t>irradiation 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77AB59-246F-49E7-B2BA-BFDD557A6749}"/>
              </a:ext>
            </a:extLst>
          </p:cNvPr>
          <p:cNvCxnSpPr>
            <a:cxnSpLocks/>
          </p:cNvCxnSpPr>
          <p:nvPr/>
        </p:nvCxnSpPr>
        <p:spPr bwMode="auto">
          <a:xfrm>
            <a:off x="2341024" y="4172811"/>
            <a:ext cx="706976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46F3022-E937-4D5C-8A61-DCAE96E3573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72000" y="3581400"/>
            <a:ext cx="208725" cy="45743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8B0CA3-EEA7-4035-80E6-88712E22789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01212" y="3588534"/>
            <a:ext cx="1470988" cy="54412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305740-03FA-4A82-8D0A-0064C0104FE8}"/>
              </a:ext>
            </a:extLst>
          </p:cNvPr>
          <p:cNvCxnSpPr>
            <a:cxnSpLocks/>
          </p:cNvCxnSpPr>
          <p:nvPr/>
        </p:nvCxnSpPr>
        <p:spPr bwMode="auto">
          <a:xfrm>
            <a:off x="4748571" y="2724940"/>
            <a:ext cx="849794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BAC85F-C5C6-4089-9221-4C916EE75070}"/>
              </a:ext>
            </a:extLst>
          </p:cNvPr>
          <p:cNvSpPr txBox="1"/>
          <p:nvPr/>
        </p:nvSpPr>
        <p:spPr>
          <a:xfrm>
            <a:off x="5831635" y="2443881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 Corrected Foil Activities 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1108235-EC1E-41CE-B3B3-F44FFEC0A959}"/>
              </a:ext>
            </a:extLst>
          </p:cNvPr>
          <p:cNvSpPr/>
          <p:nvPr/>
        </p:nvSpPr>
        <p:spPr bwMode="auto">
          <a:xfrm>
            <a:off x="5641135" y="2254135"/>
            <a:ext cx="2514600" cy="1015315"/>
          </a:xfrm>
          <a:prstGeom prst="roundRect">
            <a:avLst/>
          </a:prstGeom>
          <a:solidFill>
            <a:srgbClr val="0070C0">
              <a:alpha val="56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A2403ACB-27F3-42F5-AF75-1E5FB8F2E5E9}"/>
              </a:ext>
            </a:extLst>
          </p:cNvPr>
          <p:cNvSpPr/>
          <p:nvPr/>
        </p:nvSpPr>
        <p:spPr bwMode="auto">
          <a:xfrm>
            <a:off x="3057188" y="1671476"/>
            <a:ext cx="2252138" cy="2040686"/>
          </a:xfrm>
          <a:prstGeom prst="noSmoking">
            <a:avLst>
              <a:gd name="adj" fmla="val 7393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0270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2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24677</TotalTime>
  <Words>878</Words>
  <Application>Microsoft Office PowerPoint</Application>
  <PresentationFormat>On-screen Show (4:3)</PresentationFormat>
  <Paragraphs>242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Cambria Math</vt:lpstr>
      <vt:lpstr>Times New Roman</vt:lpstr>
      <vt:lpstr>Wingdings</vt:lpstr>
      <vt:lpstr>2_Default Design</vt:lpstr>
      <vt:lpstr>PowerPoint Presentation</vt:lpstr>
      <vt:lpstr>Overview </vt:lpstr>
      <vt:lpstr>Motivation</vt:lpstr>
      <vt:lpstr>Research Plan </vt:lpstr>
      <vt:lpstr>Experiment Overview </vt:lpstr>
      <vt:lpstr>Experimental Setup (Plan) - Irradiation</vt:lpstr>
      <vt:lpstr>Irradiation </vt:lpstr>
      <vt:lpstr>Foil Neutron Environment </vt:lpstr>
      <vt:lpstr>Experiment Progress</vt:lpstr>
      <vt:lpstr>Foil Activation </vt:lpstr>
      <vt:lpstr>Foil Activation </vt:lpstr>
      <vt:lpstr>Selection of Activation Foils </vt:lpstr>
      <vt:lpstr>Selected Foils for Pile </vt:lpstr>
      <vt:lpstr>Neutron Flux Unfolding </vt:lpstr>
      <vt:lpstr>Neutron Flux Unfolding </vt:lpstr>
      <vt:lpstr>Unfolding Solution Methods</vt:lpstr>
      <vt:lpstr>NIF Snout Foil Activation Experiment</vt:lpstr>
      <vt:lpstr>NIF Snout Foil Activation Experiment</vt:lpstr>
      <vt:lpstr>Following from HPGe Results</vt:lpstr>
      <vt:lpstr>PNNL STAYSL</vt:lpstr>
      <vt:lpstr>BCF / SHIELD </vt:lpstr>
      <vt:lpstr>STAYSL - Guess Spectrum</vt:lpstr>
      <vt:lpstr>SIG-PHI Guess Spectrum</vt:lpstr>
      <vt:lpstr>Experimental Input to STAYSL</vt:lpstr>
      <vt:lpstr>Iterative Unfolding </vt:lpstr>
      <vt:lpstr>Pinhole Iterative Results </vt:lpstr>
      <vt:lpstr>Questions</vt:lpstr>
    </vt:vector>
  </TitlesOfParts>
  <Company>AFIT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TPEACHEY</dc:creator>
  <cp:lastModifiedBy>nicholas quartemont</cp:lastModifiedBy>
  <cp:revision>1021</cp:revision>
  <dcterms:created xsi:type="dcterms:W3CDTF">2010-05-28T18:07:16Z</dcterms:created>
  <dcterms:modified xsi:type="dcterms:W3CDTF">2018-08-07T23:46:05Z</dcterms:modified>
</cp:coreProperties>
</file>